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1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smtClean="0"/>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B4A7B15-4F6E-42F6-83A0-6F192C6DC5D1}" type="datetimeFigureOut">
              <a:rPr lang="ru-RU" smtClean="0"/>
              <a:t>25.09.2021</a:t>
            </a:fld>
            <a:endParaRPr lang="ru-RU"/>
          </a:p>
        </p:txBody>
      </p:sp>
      <p:sp>
        <p:nvSpPr>
          <p:cNvPr id="5" name="Footer Placeholder 4"/>
          <p:cNvSpPr>
            <a:spLocks noGrp="1"/>
          </p:cNvSpPr>
          <p:nvPr>
            <p:ph type="ftr" sz="quarter" idx="11"/>
          </p:nvPr>
        </p:nvSpPr>
        <p:spPr>
          <a:xfrm>
            <a:off x="2416500" y="329307"/>
            <a:ext cx="4973915" cy="309201"/>
          </a:xfrm>
        </p:spPr>
        <p:txBody>
          <a:bodyPr/>
          <a:lstStyle/>
          <a:p>
            <a:endParaRPr lang="ru-RU"/>
          </a:p>
        </p:txBody>
      </p:sp>
      <p:sp>
        <p:nvSpPr>
          <p:cNvPr id="6" name="Slide Number Placeholder 5"/>
          <p:cNvSpPr>
            <a:spLocks noGrp="1"/>
          </p:cNvSpPr>
          <p:nvPr>
            <p:ph type="sldNum" sz="quarter" idx="12"/>
          </p:nvPr>
        </p:nvSpPr>
        <p:spPr>
          <a:xfrm>
            <a:off x="1437664" y="798973"/>
            <a:ext cx="811019" cy="503578"/>
          </a:xfrm>
        </p:spPr>
        <p:txBody>
          <a:bodyPr/>
          <a:lstStyle/>
          <a:p>
            <a:fld id="{A806E649-946E-49B2-A0BB-04B57A229A60}" type="slidenum">
              <a:rPr lang="ru-RU" smtClean="0"/>
              <a:t>‹#›</a:t>
            </a:fld>
            <a:endParaRPr lang="ru-RU"/>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7975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B4A7B15-4F6E-42F6-83A0-6F192C6DC5D1}" type="datetimeFigureOut">
              <a:rPr lang="ru-RU" smtClean="0"/>
              <a:t>25.09.2021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806E649-946E-49B2-A0BB-04B57A229A60}" type="slidenum">
              <a:rPr lang="ru-RU" smtClean="0"/>
              <a:t>‹#›</a:t>
            </a:fld>
            <a:endParaRPr lang="ru-RU"/>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560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B4A7B15-4F6E-42F6-83A0-6F192C6DC5D1}" type="datetimeFigureOut">
              <a:rPr lang="ru-RU" smtClean="0"/>
              <a:t>25.09.2021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806E649-946E-49B2-A0BB-04B57A229A60}" type="slidenum">
              <a:rPr lang="ru-RU" smtClean="0"/>
              <a:t>‹#›</a:t>
            </a:fld>
            <a:endParaRPr lang="ru-RU"/>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738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B4A7B15-4F6E-42F6-83A0-6F192C6DC5D1}" type="datetimeFigureOut">
              <a:rPr lang="ru-RU" smtClean="0"/>
              <a:t>25.09.2021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806E649-946E-49B2-A0BB-04B57A229A60}" type="slidenum">
              <a:rPr lang="ru-RU" smtClean="0"/>
              <a:t>‹#›</a:t>
            </a:fld>
            <a:endParaRPr lang="ru-RU"/>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60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B4A7B15-4F6E-42F6-83A0-6F192C6DC5D1}" type="datetimeFigureOut">
              <a:rPr lang="ru-RU" smtClean="0"/>
              <a:t>25.09.2021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806E649-946E-49B2-A0BB-04B57A229A60}" type="slidenum">
              <a:rPr lang="ru-RU" smtClean="0"/>
              <a:t>‹#›</a:t>
            </a:fld>
            <a:endParaRPr lang="ru-RU"/>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74828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B4A7B15-4F6E-42F6-83A0-6F192C6DC5D1}" type="datetimeFigureOut">
              <a:rPr lang="ru-RU" smtClean="0"/>
              <a:t>25.09.2021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806E649-946E-49B2-A0BB-04B57A229A60}" type="slidenum">
              <a:rPr lang="ru-RU" smtClean="0"/>
              <a:t>‹#›</a:t>
            </a:fld>
            <a:endParaRPr lang="ru-RU"/>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0121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B4A7B15-4F6E-42F6-83A0-6F192C6DC5D1}" type="datetimeFigureOut">
              <a:rPr lang="ru-RU" smtClean="0"/>
              <a:t>25.09.2021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806E649-946E-49B2-A0BB-04B57A229A60}" type="slidenum">
              <a:rPr lang="ru-RU" smtClean="0"/>
              <a:t>‹#›</a:t>
            </a:fld>
            <a:endParaRPr lang="ru-RU"/>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358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B4A7B15-4F6E-42F6-83A0-6F192C6DC5D1}" type="datetimeFigureOut">
              <a:rPr lang="ru-RU" smtClean="0"/>
              <a:t>25.09.2021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806E649-946E-49B2-A0BB-04B57A229A60}" type="slidenum">
              <a:rPr lang="ru-RU" smtClean="0"/>
              <a:t>‹#›</a:t>
            </a:fld>
            <a:endParaRPr lang="ru-RU"/>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0153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A7B15-4F6E-42F6-83A0-6F192C6DC5D1}" type="datetimeFigureOut">
              <a:rPr lang="ru-RU" smtClean="0"/>
              <a:t>25.09.2021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806E649-946E-49B2-A0BB-04B57A229A60}" type="slidenum">
              <a:rPr lang="ru-RU" smtClean="0"/>
              <a:t>‹#›</a:t>
            </a:fld>
            <a:endParaRPr lang="ru-RU"/>
          </a:p>
        </p:txBody>
      </p:sp>
    </p:spTree>
    <p:extLst>
      <p:ext uri="{BB962C8B-B14F-4D97-AF65-F5344CB8AC3E}">
        <p14:creationId xmlns:p14="http://schemas.microsoft.com/office/powerpoint/2010/main" val="4031432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smtClean="0"/>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B4A7B15-4F6E-42F6-83A0-6F192C6DC5D1}" type="datetimeFigureOut">
              <a:rPr lang="ru-RU" smtClean="0"/>
              <a:t>25.09.2021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806E649-946E-49B2-A0BB-04B57A229A60}" type="slidenum">
              <a:rPr lang="ru-RU" smtClean="0"/>
              <a:t>‹#›</a:t>
            </a:fld>
            <a:endParaRPr lang="ru-RU"/>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317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B4A7B15-4F6E-42F6-83A0-6F192C6DC5D1}" type="datetimeFigureOut">
              <a:rPr lang="ru-RU" smtClean="0"/>
              <a:t>25.09.2021</a:t>
            </a:fld>
            <a:endParaRPr lang="ru-RU"/>
          </a:p>
        </p:txBody>
      </p:sp>
      <p:sp>
        <p:nvSpPr>
          <p:cNvPr id="6" name="Footer Placeholder 5"/>
          <p:cNvSpPr>
            <a:spLocks noGrp="1"/>
          </p:cNvSpPr>
          <p:nvPr>
            <p:ph type="ftr" sz="quarter" idx="11"/>
          </p:nvPr>
        </p:nvSpPr>
        <p:spPr>
          <a:xfrm>
            <a:off x="1447382" y="318640"/>
            <a:ext cx="5541004" cy="320931"/>
          </a:xfrm>
        </p:spPr>
        <p:txBody>
          <a:bodyPr/>
          <a:lstStyle/>
          <a:p>
            <a:endParaRPr lang="ru-RU"/>
          </a:p>
        </p:txBody>
      </p:sp>
      <p:sp>
        <p:nvSpPr>
          <p:cNvPr id="7" name="Slide Number Placeholder 6"/>
          <p:cNvSpPr>
            <a:spLocks noGrp="1"/>
          </p:cNvSpPr>
          <p:nvPr>
            <p:ph type="sldNum" sz="quarter" idx="12"/>
          </p:nvPr>
        </p:nvSpPr>
        <p:spPr/>
        <p:txBody>
          <a:bodyPr/>
          <a:lstStyle/>
          <a:p>
            <a:fld id="{A806E649-946E-49B2-A0BB-04B57A229A60}" type="slidenum">
              <a:rPr lang="ru-RU" smtClean="0"/>
              <a:t>‹#›</a:t>
            </a:fld>
            <a:endParaRPr lang="ru-RU"/>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7861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B4A7B15-4F6E-42F6-83A0-6F192C6DC5D1}" type="datetimeFigureOut">
              <a:rPr lang="ru-RU" smtClean="0"/>
              <a:t>25.09.2021</a:t>
            </a:fld>
            <a:endParaRPr lang="ru-RU"/>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806E649-946E-49B2-A0BB-04B57A229A60}" type="slidenum">
              <a:rPr lang="ru-RU" smtClean="0"/>
              <a:t>‹#›</a:t>
            </a:fld>
            <a:endParaRPr lang="ru-RU"/>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231688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28600"/>
            <a:ext cx="9144000" cy="4690871"/>
          </a:xfrm>
        </p:spPr>
        <p:txBody>
          <a:bodyPr>
            <a:normAutofit/>
          </a:bodyPr>
          <a:lstStyle/>
          <a:p>
            <a:pPr algn="ctr"/>
            <a:r>
              <a:rPr lang="en-US" sz="4400" dirty="0" smtClean="0">
                <a:latin typeface="Times New Roman" panose="02020603050405020304" pitchFamily="18" charset="0"/>
                <a:cs typeface="Times New Roman" panose="02020603050405020304" pitchFamily="18" charset="0"/>
              </a:rPr>
              <a:t>Formation and development of the legal framework of the environmental policy of the Republic of Kazakhstan</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8767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38328"/>
            <a:ext cx="10515600" cy="5838635"/>
          </a:xfrm>
        </p:spPr>
        <p:txBody>
          <a:bodyPr>
            <a:normAutofit fontScale="77500" lnSpcReduction="20000"/>
          </a:bodyPr>
          <a:lstStyle/>
          <a:p>
            <a:pPr algn="just"/>
            <a:r>
              <a:rPr lang="en-US" dirty="0" smtClean="0">
                <a:latin typeface="Times New Roman" panose="02020603050405020304" pitchFamily="18" charset="0"/>
                <a:cs typeface="Times New Roman" panose="02020603050405020304" pitchFamily="18" charset="0"/>
              </a:rPr>
              <a:t>The special part consists of two sections: environmental requirements in the implementation of economic and other activities and responsibility for environmental offenses and the resolution of environmental </a:t>
            </a:r>
            <a:r>
              <a:rPr lang="en-US" dirty="0" err="1" smtClean="0">
                <a:latin typeface="Times New Roman" panose="02020603050405020304" pitchFamily="18" charset="0"/>
                <a:cs typeface="Times New Roman" panose="02020603050405020304" pitchFamily="18" charset="0"/>
              </a:rPr>
              <a:t>disputes.The</a:t>
            </a:r>
            <a:r>
              <a:rPr lang="en-US" dirty="0" smtClean="0">
                <a:latin typeface="Times New Roman" panose="02020603050405020304" pitchFamily="18" charset="0"/>
                <a:cs typeface="Times New Roman" panose="02020603050405020304" pitchFamily="18" charset="0"/>
              </a:rPr>
              <a:t> legal foundations of environmental policy in the Republic of Kazakhstan are built taking into account international law and in compliance with the principles of priority of universal environmental safety, ensuring everyone the right to live in environmentally friendly conditions, preventing environmental pollution and irrational use of natural resources, establishing control over the state of the environment based on internationally recognized criteria, free and unhindered exchange of information on environmental protection and advanced resource-saving technologies, mutual assistance of States and the peaceful settlement of disputes that have arisen between them.</a:t>
            </a:r>
            <a:endParaRPr lang="kk-KZ"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Kazakhstan has joined the most important international conventions on climate change, combating desertification and preserving biodiversity, ratified the Aarhus and Transboundary Conventions of the Economic Commission for Europe( ECE), the United Nations, and became a member of the UN Commission for Sustainable </a:t>
            </a:r>
            <a:r>
              <a:rPr lang="en-US" dirty="0" err="1" smtClean="0">
                <a:latin typeface="Times New Roman" panose="02020603050405020304" pitchFamily="18" charset="0"/>
                <a:cs typeface="Times New Roman" panose="02020603050405020304" pitchFamily="18" charset="0"/>
              </a:rPr>
              <a:t>Development.Kazakhstan's</a:t>
            </a:r>
            <a:r>
              <a:rPr lang="en-US" dirty="0" smtClean="0">
                <a:latin typeface="Times New Roman" panose="02020603050405020304" pitchFamily="18" charset="0"/>
                <a:cs typeface="Times New Roman" panose="02020603050405020304" pitchFamily="18" charset="0"/>
              </a:rPr>
              <a:t> participation in international environmental cooperation is an integral element of our country's policy in the field of environmental protection. The implementation of environmental policy in the field of international cooperation is carried out in the form of accession to previously adopted international conventions and agreements, the conclusion of new international treaties on a regional scale or at the bilateral level, followed by the adoption of legislative measures at the national level. Kazakhstan's participation in the work on international environmental conventions contributes to the country's inclusion in the global process of environmental </a:t>
            </a:r>
            <a:r>
              <a:rPr lang="en-US" dirty="0" err="1" smtClean="0">
                <a:latin typeface="Times New Roman" panose="02020603050405020304" pitchFamily="18" charset="0"/>
                <a:cs typeface="Times New Roman" panose="02020603050405020304" pitchFamily="18" charset="0"/>
              </a:rPr>
              <a:t>activities.There</a:t>
            </a:r>
            <a:r>
              <a:rPr lang="en-US" dirty="0" smtClean="0">
                <a:latin typeface="Times New Roman" panose="02020603050405020304" pitchFamily="18" charset="0"/>
                <a:cs typeface="Times New Roman" panose="02020603050405020304" pitchFamily="18" charset="0"/>
              </a:rPr>
              <a:t> is a wide variety of international treaties that affect environmental issues: treaties that are generally and directly aimed at protecting the environment; indirectly related to environmental problems; complex treaties that include special sections on environmental </a:t>
            </a:r>
            <a:r>
              <a:rPr lang="en-US" dirty="0" err="1" smtClean="0">
                <a:latin typeface="Times New Roman" panose="02020603050405020304" pitchFamily="18" charset="0"/>
                <a:cs typeface="Times New Roman" panose="02020603050405020304" pitchFamily="18" charset="0"/>
              </a:rPr>
              <a:t>protection.Currently</a:t>
            </a:r>
            <a:r>
              <a:rPr lang="en-US" dirty="0" smtClean="0">
                <a:latin typeface="Times New Roman" panose="02020603050405020304" pitchFamily="18" charset="0"/>
                <a:cs typeface="Times New Roman" panose="02020603050405020304" pitchFamily="18" charset="0"/>
              </a:rPr>
              <a:t>, the Republic of Kazakhstan has 22 ratified international environmental conventions, about 10 codes and 18 laws, as well as more than 300 special by-laws that directly or indirectly regulate certain areas of interaction between society and nature and characterize the current legislation in the field of environmental protection.</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0054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74904"/>
            <a:ext cx="10515600" cy="5802059"/>
          </a:xfrm>
        </p:spPr>
        <p:txBody>
          <a:bodyPr>
            <a:normAutofit fontScale="92500"/>
          </a:bodyPr>
          <a:lstStyle/>
          <a:p>
            <a:pPr algn="just"/>
            <a:r>
              <a:rPr lang="en-US" dirty="0" smtClean="0"/>
              <a:t>The transition to environmentally safe and sustainable development is currently becoming one of the priority directions of the development strategy of Kazakhstan. The environmental policy of the Republic of Kazakhstan is developing in these areas and aims to protect the environment and rational use of natural resources. These goals are fixed in special regulations. This article discusses the formation and problems of the development of the legal foundations of the environmental policy of the Republic of Kazakhstan.</a:t>
            </a:r>
            <a:endParaRPr lang="kk-KZ" dirty="0" smtClean="0"/>
          </a:p>
          <a:p>
            <a:pPr algn="just"/>
            <a:r>
              <a:rPr lang="en-US" dirty="0" smtClean="0"/>
              <a:t>The rule-making process of any state has its own legal logic and is a reflection of the socio-economic interests of society. It is they, socio-economic needs, that objectively influence the formation of a particular branch of legislation and explain the need for the adoption of a normative act of this form and this content. But the way to adopt any law is not simple: the interests of the state, departmental protectionism, lobbying of financial groups and political parties can radically, even conceptually, change the content of a particular law. The environmental legislation of Kazakhstan as a whole can be characterized as a system education, in which the logic of development is traced [2]. Environmental legislation in the form in which it exists did not develop immediately. It has passed through three stages in its development and begins from the moment of independence of the Republic of Kazakhstan and the creation of market structures in the economy.</a:t>
            </a:r>
            <a:endParaRPr lang="ru-RU" dirty="0"/>
          </a:p>
        </p:txBody>
      </p:sp>
    </p:spTree>
    <p:extLst>
      <p:ext uri="{BB962C8B-B14F-4D97-AF65-F5344CB8AC3E}">
        <p14:creationId xmlns:p14="http://schemas.microsoft.com/office/powerpoint/2010/main" val="2807615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1600" b="1" dirty="0" smtClean="0">
                <a:latin typeface="Times New Roman" panose="02020603050405020304" pitchFamily="18" charset="0"/>
                <a:cs typeface="Times New Roman" panose="02020603050405020304" pitchFamily="18" charset="0"/>
              </a:rPr>
              <a:t>The Declaration on State Sovereignty of the Kazakh SSR and the Law on State Independence of the Republic of Kazakhstan adopted subsequently most clearly formulated the right of the peoples of Kazakhstan to natural resources.</a:t>
            </a:r>
            <a:endParaRPr lang="ru-RU" sz="1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85000" lnSpcReduction="20000"/>
          </a:bodyPr>
          <a:lstStyle/>
          <a:p>
            <a:pPr algn="just"/>
            <a:r>
              <a:rPr lang="en-US" dirty="0" smtClean="0"/>
              <a:t>A) The first stage of the development of environmental legislation of independent Kazakhstan began with the Law of the Kazakh Soviet Socialist Republic of June 18, 1991 "On environmental protection in the Kazakh SSR" and ended in 1997 with the adoption of the Law of the Republic of Kazakhstan "On Environmental Protection" of 15.07.1997. At this stage, a number of codified legislative acts regulating the use and protection of certain types of natural resources were adopted. Thus, in 1992, the Code "On Mineral Resources and Processing of Mineral raw materials", the Laws "On social protection of citizens affected by nuclear tests at the Semipalatinsk test site", "On social protection of citizens affected by an environmental disaster in the Aral Sea region" were adopted; in 1993 – the Forest Code, the Water Code, the Law of the Republic of Kazakhstan "On the Protection, Reproduction and Use of Wildlife"; in 1994-the Law of the Republic of Kazakhstan "On sanitary and epidemiological welfare of the population". On June 28, 1995, a decree was signed that has the force of the law "On Oil"; "On Subsoil and Subsurface use" of January 27, 1996</a:t>
            </a:r>
            <a:endParaRPr lang="ru-RU" dirty="0"/>
          </a:p>
        </p:txBody>
      </p:sp>
    </p:spTree>
    <p:extLst>
      <p:ext uri="{BB962C8B-B14F-4D97-AF65-F5344CB8AC3E}">
        <p14:creationId xmlns:p14="http://schemas.microsoft.com/office/powerpoint/2010/main" val="2607344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en-US" smtClean="0"/>
              <a:t>B) The second stage (1997-2006) of the development of the environmental legislation of the republic is characterized by the intensive development of the environmental subsystem of environmental legislation, the focus on the maximum possible elimination of gaps, the creation of a balanced system of legal acts.</a:t>
            </a:r>
            <a:endParaRPr lang="ru-RU" dirty="0"/>
          </a:p>
        </p:txBody>
      </p:sp>
    </p:spTree>
    <p:extLst>
      <p:ext uri="{BB962C8B-B14F-4D97-AF65-F5344CB8AC3E}">
        <p14:creationId xmlns:p14="http://schemas.microsoft.com/office/powerpoint/2010/main" val="23242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6344"/>
            <a:ext cx="10515600" cy="5710619"/>
          </a:xfrm>
        </p:spPr>
        <p:txBody>
          <a:bodyPr>
            <a:normAutofit fontScale="77500" lnSpcReduction="20000"/>
          </a:bodyPr>
          <a:lstStyle/>
          <a:p>
            <a:pPr algn="just"/>
            <a:r>
              <a:rPr lang="en-US" dirty="0" smtClean="0"/>
              <a:t>During this period, the most important environmental law was the Law "On Environmental Protection" of July 15, 1997, which consisted of 19 chapters, 89 articles. The need for new legislation on environmental protection was caused by the increasing degradation of the environment and the intensification of the environmental crisis in the country. As soon as the task of stabilizing the ecological situation, preserving the natural balance and ensuring a favorable environment arose, the gaps and omissions laid down in the 1991 Law were revealed. Most importantly, the ideology of the Law turned out to be unsuitable for the new conditions. The law was based on administrative relations and was designed for relations with state-owned enterprises that are strictly dependent on the management body. The emergence of market relations, new subjects of environmental relations has sharply raised the question of legislative support for relations with them. The Law" On Environmental Protection " defined the modern legal, economic and social foundations of environmental protection in the interests of present and future generations and was aimed at ensuring environmental safety, preventing the harmful effects of economic and other activities on natural ecological systems, preserving biological diversity and organizing rational use of natural resources. This law fixed such important points as the rights and obligations of citizens and public associations in the field of environmental protection, the competence of state authorities and local self-government bodies in the field of environmental protection, natural resources and nature management, among the most important conditions for the implementation of nature use are the following: limits and quotas, permits for nature use, state regulation, the state structure of nature use and schemes for the integrated use of reproduction and protection of natural resources, state accounting and state </a:t>
            </a:r>
            <a:r>
              <a:rPr lang="en-US" dirty="0" err="1" smtClean="0"/>
              <a:t>cadastres</a:t>
            </a:r>
            <a:r>
              <a:rPr lang="en-US" dirty="0" smtClean="0"/>
              <a:t> of natural resources, individual elements of the state-legal management mechanism in the field of ecology, the economic mechanism of environmental protection, rationing, standardization and certification in the field of environmental protection, environmental requirements for economic and other activities, environmental expertise, environmental protection objects of special ecological, scientific and cultural value, international cooperation in the field of environmental protection, etc. Important environmental laws have been adopted in the Republic of Kazakhstan for the development of individual chapters of the law "On Environmental Protection".</a:t>
            </a:r>
            <a:endParaRPr lang="ru-RU" dirty="0"/>
          </a:p>
        </p:txBody>
      </p:sp>
    </p:spTree>
    <p:extLst>
      <p:ext uri="{BB962C8B-B14F-4D97-AF65-F5344CB8AC3E}">
        <p14:creationId xmlns:p14="http://schemas.microsoft.com/office/powerpoint/2010/main" val="2569377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56032"/>
            <a:ext cx="10515600" cy="5920931"/>
          </a:xfrm>
        </p:spPr>
        <p:txBody>
          <a:bodyPr>
            <a:normAutofit/>
          </a:bodyPr>
          <a:lstStyle/>
          <a:p>
            <a:pPr algn="just"/>
            <a:r>
              <a:rPr lang="en-US" dirty="0" smtClean="0"/>
              <a:t>On March 18, 1997, the Law of the Republic of Kazakhstan "On Environmental </a:t>
            </a:r>
            <a:r>
              <a:rPr lang="en-US" dirty="0" err="1" smtClean="0"/>
              <a:t>Expertise"was</a:t>
            </a:r>
            <a:r>
              <a:rPr lang="en-US" dirty="0" smtClean="0"/>
              <a:t> adopted. On July 15, 1997, the Law of the Republic of Kazakhstan "On Specially Protected Natural </a:t>
            </a:r>
            <a:r>
              <a:rPr lang="en-US" dirty="0" err="1" smtClean="0"/>
              <a:t>Territories"was</a:t>
            </a:r>
            <a:r>
              <a:rPr lang="en-US" dirty="0" smtClean="0"/>
              <a:t> </a:t>
            </a:r>
            <a:r>
              <a:rPr lang="en-US" dirty="0" err="1" smtClean="0"/>
              <a:t>adopted.The</a:t>
            </a:r>
            <a:r>
              <a:rPr lang="en-US" dirty="0" smtClean="0"/>
              <a:t> main directions of development of environmental legislation were determined by the Concept of Legal Policy of the Republic of Kazakhstan, approved by the Decree of the President of the Republic of Kazakhstan dated September 20, 2002. In accordance with the Concept, in order to improve the legislation on environmental protection, it is planned to develop laws and by-laws necessary for the implementation of: an environmental insurance system; a more perfect system of state control, combating poaching and forest violations, guaranteeing the inevitability of punishment of the perpetrators and ensuring compensation for damage caused to the environment; a unified system of state environmental monitoring; mandatory environmental audit at enterprises polluting the environment with over-established standards; a management system for municipal and industrial waste; more advanced economic instruments for regulating and preventing environmental pollution.</a:t>
            </a:r>
            <a:endParaRPr lang="ru-RU" dirty="0"/>
          </a:p>
        </p:txBody>
      </p:sp>
    </p:spTree>
    <p:extLst>
      <p:ext uri="{BB962C8B-B14F-4D97-AF65-F5344CB8AC3E}">
        <p14:creationId xmlns:p14="http://schemas.microsoft.com/office/powerpoint/2010/main" val="3510373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0352"/>
            <a:ext cx="10515600" cy="5646611"/>
          </a:xfrm>
        </p:spPr>
        <p:txBody>
          <a:bodyPr>
            <a:normAutofit lnSpcReduction="10000"/>
          </a:bodyPr>
          <a:lstStyle/>
          <a:p>
            <a:pPr algn="just"/>
            <a:r>
              <a:rPr lang="en-US" dirty="0" smtClean="0"/>
              <a:t>The implementation of the provisions of the Concept of Legal Policy, as well as the development of market relations and the formation of organizational and economic structures corresponding to them, deep transformations in the social sphere, improving its public administration by dividing powers between levels of state power, as well as the development of environmental management in new conditions caused the need to improve water, land, forest legislation and on its basis adapt the management system of water, land and forest resources to the requirements of the time. Thus, during this period, the following important legislative acts were adopted: the Law of the Republic of Kazakhstan "On the protection of Atmospheric Air" of March 11, 2002, the Land Code of June 20, 2003, the Forest Code of July 8, 2003, the Water Code of July 9, 2003, the Laws "On the protection, Reproduction and Use of Wildlife of July 9, 2004," On mandatory Environmental insurance "of December 13, 2005," On specially protected natural Territories " of July 7, 2006.During this period, the domestic environmental legislation has the following features. First, fundamental changes in the economic, social and political spheres led to the adoption of a new version of the Forest, Water and Land Codes. Secondly, environmental legislation is increasingly using economic levers. For example, the economic mechanism for ensuring environmental safety is the insurance of environmental risks.</a:t>
            </a:r>
            <a:endParaRPr lang="ru-RU" dirty="0"/>
          </a:p>
        </p:txBody>
      </p:sp>
    </p:spTree>
    <p:extLst>
      <p:ext uri="{BB962C8B-B14F-4D97-AF65-F5344CB8AC3E}">
        <p14:creationId xmlns:p14="http://schemas.microsoft.com/office/powerpoint/2010/main" val="30375063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92608"/>
            <a:ext cx="10515600" cy="5884355"/>
          </a:xfrm>
        </p:spPr>
        <p:txBody>
          <a:bodyPr>
            <a:normAutofit fontScale="70000" lnSpcReduction="20000"/>
          </a:bodyPr>
          <a:lstStyle/>
          <a:p>
            <a:pPr algn="just"/>
            <a:r>
              <a:rPr lang="en-US" dirty="0" smtClean="0"/>
              <a:t>To ensure environmental safety in the conditions of a new period of socio-economic development of Kazakhstan – the transition to sustainable development, the Decree of the President of the Republic of Kazakhstan dated December 3, 2003 No. 1241 approved the Concept of Environmental Safety of the Republic of Kazakhstan for 20042015. The Concept suggests ways to solve problems. Among them: ensuring the advanced development of scientific research on the most important problems of environmental safety and sustainable use of natural resources, including fundamental ones; the introduction of a unified system for monitoring the state of the environment; ecological zoning and special mapping of the territory of the Republic of Kazakhstan. The concept of environmental safety was developed based on the priorities of the Strategy "Kazakhstan-2030" in accordance with the Strategic Development Plan of the Republic of Kazakhstan until 2010 and taking into account the main provisions of the Agenda for the XXI century and the principles of the Rio Declaration on Environment and Development of 1992, as well as the decisions of the World Summit on Sustainable Development in Johannesburg (2002). Ensuring an optimal level of environmental safety with the achievement of regulatory indicators of the state of the environment involves the phased implementation of the provisions of this </a:t>
            </a:r>
            <a:r>
              <a:rPr lang="en-US" dirty="0" err="1" smtClean="0"/>
              <a:t>Concept.The</a:t>
            </a:r>
            <a:r>
              <a:rPr lang="en-US" dirty="0" smtClean="0"/>
              <a:t> first stage (2004-2007) is to reduce the level of environmental pollution and develop an action plan for its stabilization. The second stage (2008-2010) is the stabilization of environmental quality indicators and the improvement of environmental requirements for environmental management. The third stage (2011-2015) is to improve the quality of the environment and achieve a favorable level of environmentally sustainable development of society. Since the adoption of this Concept, serious changes in social development have taken place in the Republic of Kazakhstan. Strategic documents for the development of the state have been developed, the basis of environmental legislation has been created, a number of international conventions on environmental protection have been signed, and a system of environmental management has been </a:t>
            </a:r>
            <a:r>
              <a:rPr lang="en-US" dirty="0" err="1" smtClean="0"/>
              <a:t>created.C</a:t>
            </a:r>
            <a:r>
              <a:rPr lang="en-US" dirty="0" smtClean="0"/>
              <a:t>) The next stage in the formation of Kazakhstan's environmental legislation was the adoption of the Environmental Code of the Republic of Kazakhstan in 2007. The Environmental Code was developed in order to implement the tasks defined by the Head of State N. A. </a:t>
            </a:r>
            <a:r>
              <a:rPr lang="en-US" dirty="0" err="1" smtClean="0"/>
              <a:t>Nazarbayev</a:t>
            </a:r>
            <a:r>
              <a:rPr lang="en-US" dirty="0" smtClean="0"/>
              <a:t> in the country's Address to the People of Kazakhstan dated March 1, 2006 "Kazakhstan is on the threshold of a new leap forward in its development" [3]. In this strategic document, the task was set to implement the reform of environmental legislation aimed at ensuring environmental safety in accordance with international standards, in order to assist our country in becoming one of the 50 most competitive countries in the world.</a:t>
            </a:r>
            <a:endParaRPr lang="ru-RU" dirty="0"/>
          </a:p>
        </p:txBody>
      </p:sp>
    </p:spTree>
    <p:extLst>
      <p:ext uri="{BB962C8B-B14F-4D97-AF65-F5344CB8AC3E}">
        <p14:creationId xmlns:p14="http://schemas.microsoft.com/office/powerpoint/2010/main" val="31136081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93776"/>
            <a:ext cx="10515600" cy="5683187"/>
          </a:xfrm>
        </p:spPr>
        <p:txBody>
          <a:bodyPr>
            <a:normAutofit fontScale="85000" lnSpcReduction="10000"/>
          </a:bodyPr>
          <a:lstStyle/>
          <a:p>
            <a:pPr algn="just"/>
            <a:r>
              <a:rPr lang="en-US" dirty="0" smtClean="0"/>
              <a:t>The Environmental Code has become the main comprehensive legislative act regulating public relations in the environmental sphere, which has incorporated all the positive changes made to environmental legislation. In connection with its adoption, such laws as "On Environmental Protection", "On the protection of atmospheric air", "On Environmental Expertise" and a number of by-laws were put on loss. The Environmental Code of the Republic of Kazakhstan dated January 9, 2007, which regulates relations in the field of protection, restoration and preservation of the environment, use and reproduction of natural resources in the implementation of economic and other activities related to the use of natural resources and environmental impact within the territory of the Republic of </a:t>
            </a:r>
            <a:r>
              <a:rPr lang="en-US" dirty="0" err="1" smtClean="0"/>
              <a:t>Kazakhstan.Most</a:t>
            </a:r>
            <a:r>
              <a:rPr lang="en-US" dirty="0" smtClean="0"/>
              <a:t> of the norms of the Environmental Code of the Republic of Kazakhstan relate to the protection of the environment. The Code establishes a list of natural objects subject to legal protection, specifies the main environmental requirements for economic and other activities. It includes provisions concerning control in the field of environmental protection, environmental education and education, provisions fixing the system of state authorities and management in the field of environmental protection, </a:t>
            </a:r>
            <a:r>
              <a:rPr lang="en-US" dirty="0" err="1" smtClean="0"/>
              <a:t>etc.The</a:t>
            </a:r>
            <a:r>
              <a:rPr lang="en-US" dirty="0" smtClean="0"/>
              <a:t> Code consists of a General part and a Special Part, 9 sections, 47 chapters and 326 articles. The general part consists of 7 sections: general provisions; licensing of activities in the field of environmental protection, environmental regulation, technical regulation in the field of environmental protection, environmental impact assessment, environmental expertise, environmental permits, environmental audit; economic regulation of environmental protection and environmental management; environmental control; environmental monitoring and </a:t>
            </a:r>
            <a:r>
              <a:rPr lang="en-US" dirty="0" err="1" smtClean="0"/>
              <a:t>cadastres</a:t>
            </a:r>
            <a:r>
              <a:rPr lang="en-US" dirty="0" smtClean="0"/>
              <a:t>; zones of ecological emergency and ecological disaster; environmental education and awareness, scientific research and international cooperation in the field of environmental protection .</a:t>
            </a:r>
            <a:endParaRPr lang="ru-RU" dirty="0"/>
          </a:p>
        </p:txBody>
      </p:sp>
    </p:spTree>
    <p:extLst>
      <p:ext uri="{BB962C8B-B14F-4D97-AF65-F5344CB8AC3E}">
        <p14:creationId xmlns:p14="http://schemas.microsoft.com/office/powerpoint/2010/main" val="746846105"/>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TM10001114[[fn=Галерея]]</Template>
  <TotalTime>9</TotalTime>
  <Words>2600</Words>
  <Application>Microsoft Office PowerPoint</Application>
  <PresentationFormat>Широкоэкранный</PresentationFormat>
  <Paragraphs>13</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Gill Sans MT</vt:lpstr>
      <vt:lpstr>Times New Roman</vt:lpstr>
      <vt:lpstr>Gallery</vt:lpstr>
      <vt:lpstr>Formation and development of the legal framework of the environmental policy of the Republic of Kazakhstan</vt:lpstr>
      <vt:lpstr>Презентация PowerPoint</vt:lpstr>
      <vt:lpstr>The Declaration on State Sovereignty of the Kazakh SSR and the Law on State Independence of the Republic of Kazakhstan adopted subsequently most clearly formulated the right of the peoples of Kazakhstan to natural resources.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Formation and development of the legal framework of the environmental policy of the Republic of Kazakhstan</dc:title>
  <dc:creator>User</dc:creator>
  <cp:lastModifiedBy>User</cp:lastModifiedBy>
  <cp:revision>2</cp:revision>
  <dcterms:created xsi:type="dcterms:W3CDTF">2021-09-25T05:29:18Z</dcterms:created>
  <dcterms:modified xsi:type="dcterms:W3CDTF">2021-09-25T05:38:55Z</dcterms:modified>
</cp:coreProperties>
</file>